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349" r:id="rId3"/>
    <p:sldId id="350" r:id="rId4"/>
    <p:sldId id="351" r:id="rId5"/>
    <p:sldId id="328" r:id="rId6"/>
    <p:sldId id="338" r:id="rId7"/>
    <p:sldId id="272" r:id="rId8"/>
    <p:sldId id="291" r:id="rId9"/>
    <p:sldId id="346" r:id="rId10"/>
    <p:sldId id="352" r:id="rId11"/>
    <p:sldId id="353" r:id="rId12"/>
    <p:sldId id="330" r:id="rId13"/>
    <p:sldId id="317" r:id="rId14"/>
    <p:sldId id="331" r:id="rId15"/>
    <p:sldId id="304" r:id="rId16"/>
    <p:sldId id="347" r:id="rId17"/>
    <p:sldId id="318" r:id="rId18"/>
    <p:sldId id="320" r:id="rId19"/>
    <p:sldId id="294" r:id="rId20"/>
    <p:sldId id="339" r:id="rId21"/>
    <p:sldId id="341" r:id="rId22"/>
    <p:sldId id="340" r:id="rId23"/>
    <p:sldId id="334" r:id="rId24"/>
    <p:sldId id="336" r:id="rId25"/>
    <p:sldId id="307" r:id="rId26"/>
    <p:sldId id="314" r:id="rId27"/>
    <p:sldId id="333" r:id="rId28"/>
    <p:sldId id="313" r:id="rId29"/>
    <p:sldId id="311" r:id="rId3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6CEBC"/>
    <a:srgbClr val="2A0DD7"/>
    <a:srgbClr val="FCE0E0"/>
    <a:srgbClr val="F6C6C6"/>
    <a:srgbClr val="FF9999"/>
    <a:srgbClr val="FF7C80"/>
    <a:srgbClr val="FF5050"/>
    <a:srgbClr val="96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6766" autoAdjust="0"/>
  </p:normalViewPr>
  <p:slideViewPr>
    <p:cSldViewPr snapToGrid="0">
      <p:cViewPr varScale="1">
        <p:scale>
          <a:sx n="58" d="100"/>
          <a:sy n="58" d="100"/>
        </p:scale>
        <p:origin x="90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rgbClr val="6699FF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7642098763278974E-2"/>
                  <c:y val="0.12274754477423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336456462139717"/>
                  <c:y val="6.639585132153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58108931716685"/>
                  <c:y val="-0.15435802687006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0.15</c:v>
                </c:pt>
                <c:pt idx="2">
                  <c:v>0.73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88874944565024"/>
          <c:y val="0.74578912720767843"/>
          <c:w val="0.39871014232795549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795933200"/>
        <c:axId val="-1795942448"/>
      </c:barChart>
      <c:catAx>
        <c:axId val="-179593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95942448"/>
        <c:crosses val="autoZero"/>
        <c:auto val="1"/>
        <c:lblAlgn val="ctr"/>
        <c:lblOffset val="100"/>
        <c:noMultiLvlLbl val="0"/>
      </c:catAx>
      <c:valAx>
        <c:axId val="-1795942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3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Костромская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795947344"/>
        <c:axId val="-1795946800"/>
      </c:barChart>
      <c:catAx>
        <c:axId val="-179594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95946800"/>
        <c:crosses val="autoZero"/>
        <c:auto val="1"/>
        <c:lblAlgn val="ctr"/>
        <c:lblOffset val="100"/>
        <c:noMultiLvlLbl val="0"/>
      </c:catAx>
      <c:valAx>
        <c:axId val="-1795946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47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Тверская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795941904"/>
        <c:axId val="-1795941360"/>
      </c:barChart>
      <c:catAx>
        <c:axId val="-17959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95941360"/>
        <c:crosses val="autoZero"/>
        <c:auto val="1"/>
        <c:lblAlgn val="ctr"/>
        <c:lblOffset val="100"/>
        <c:noMultiLvlLbl val="0"/>
      </c:catAx>
      <c:valAx>
        <c:axId val="-1795941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4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Ярославская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795940816"/>
        <c:axId val="-1795940272"/>
      </c:barChart>
      <c:catAx>
        <c:axId val="-179594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95940272"/>
        <c:crosses val="autoZero"/>
        <c:auto val="1"/>
        <c:lblAlgn val="ctr"/>
        <c:lblOffset val="100"/>
        <c:noMultiLvlLbl val="0"/>
      </c:catAx>
      <c:valAx>
        <c:axId val="-1795940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4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86293075544871"/>
          <c:y val="0.18553238399474328"/>
          <c:w val="0.86051771874537497"/>
          <c:h val="0.641446720871918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51842624836945E-2"/>
                  <c:y val="-5.1158056462454422E-2"/>
                </c:manualLayout>
              </c:layout>
              <c:tx>
                <c:rich>
                  <a:bodyPr/>
                  <a:lstStyle/>
                  <a:p>
                    <a:fld id="{CCD92EFC-784A-42D1-8A28-0A9C99E0240F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5436116595501059E-2"/>
                  <c:y val="-4.7691248959733708E-2"/>
                </c:manualLayout>
              </c:layout>
              <c:tx>
                <c:rich>
                  <a:bodyPr/>
                  <a:lstStyle/>
                  <a:p>
                    <a:fld id="{0FD8698E-1F72-4EDF-BBAD-E4BDAFD9BBB1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376535520697452E-2"/>
                  <c:y val="4.8780487804877974E-2"/>
                </c:manualLayout>
              </c:layout>
              <c:tx>
                <c:rich>
                  <a:bodyPr/>
                  <a:lstStyle/>
                  <a:p>
                    <a:fld id="{9E53A3E7-180A-4EB9-9FBE-AA63921504C0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1EE1119-52BD-4EFF-B2F5-FEC54DDB634D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0532422698956479E-3"/>
                  <c:y val="-2.85619543215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кв. 2023</c:v>
                </c:pt>
                <c:pt idx="1">
                  <c:v>II кв. 2023</c:v>
                </c:pt>
                <c:pt idx="2">
                  <c:v>III кв. 2023</c:v>
                </c:pt>
                <c:pt idx="3">
                  <c:v>IV кв. 2023</c:v>
                </c:pt>
                <c:pt idx="4">
                  <c:v>июн.24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105</c:v>
                </c:pt>
                <c:pt idx="1">
                  <c:v>113</c:v>
                </c:pt>
                <c:pt idx="2">
                  <c:v>95</c:v>
                </c:pt>
                <c:pt idx="3">
                  <c:v>96</c:v>
                </c:pt>
                <c:pt idx="4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062000"/>
        <c:axId val="-1978064176"/>
      </c:lineChart>
      <c:catAx>
        <c:axId val="-197806200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4176"/>
        <c:crosses val="autoZero"/>
        <c:auto val="1"/>
        <c:lblAlgn val="ctr"/>
        <c:lblOffset val="100"/>
        <c:tickMarkSkip val="1"/>
        <c:noMultiLvlLbl val="0"/>
      </c:catAx>
      <c:valAx>
        <c:axId val="-1978064176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20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  <a:endParaRPr lang="ru-RU" b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080942287876464"/>
          <c:y val="3.6585365853658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518323442612196E-2"/>
                  <c:y val="-3.8962934511234878E-2"/>
                </c:manualLayout>
              </c:layout>
              <c:tx>
                <c:rich>
                  <a:bodyPr/>
                  <a:lstStyle/>
                  <a:p>
                    <a:fld id="{CCD92EFC-784A-42D1-8A28-0A9C99E0240F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874265101579868E-2"/>
                  <c:y val="3.7674604698802822E-2"/>
                </c:manualLayout>
              </c:layout>
              <c:tx>
                <c:rich>
                  <a:bodyPr/>
                  <a:lstStyle/>
                  <a:p>
                    <a:fld id="{0FD8698E-1F72-4EDF-BBAD-E4BDAFD9BBB1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E53A3E7-180A-4EB9-9FBE-AA63921504C0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2040885483848016E-2"/>
                  <c:y val="4.065040650406504E-2"/>
                </c:manualLayout>
              </c:layout>
              <c:tx>
                <c:rich>
                  <a:bodyPr/>
                  <a:lstStyle/>
                  <a:p>
                    <a:fld id="{51EE1119-52BD-4EFF-B2F5-FEC54DDB634D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6983186185118195E-2"/>
                  <c:y val="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кв. 2023</c:v>
                </c:pt>
                <c:pt idx="1">
                  <c:v>II кв. 2023</c:v>
                </c:pt>
                <c:pt idx="2">
                  <c:v>III кв. 2023</c:v>
                </c:pt>
                <c:pt idx="3">
                  <c:v>IV кв. 2023</c:v>
                </c:pt>
                <c:pt idx="4">
                  <c:v>июн.24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33</c:v>
                </c:pt>
                <c:pt idx="3">
                  <c:v>28</c:v>
                </c:pt>
                <c:pt idx="4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060368"/>
        <c:axId val="-1978058192"/>
      </c:lineChart>
      <c:catAx>
        <c:axId val="-197806036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58192"/>
        <c:crosses val="autoZero"/>
        <c:auto val="1"/>
        <c:lblAlgn val="ctr"/>
        <c:lblOffset val="100"/>
        <c:tickMarkSkip val="1"/>
        <c:noMultiLvlLbl val="0"/>
      </c:catAx>
      <c:valAx>
        <c:axId val="-197805819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  <a:endParaRPr lang="ru-RU" b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395717303771822"/>
          <c:y val="3.6585365853658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Ивановская область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121686205588559E-2"/>
                  <c:y val="3.8272837846488703E-2"/>
                </c:manualLayout>
              </c:layout>
              <c:tx>
                <c:rich>
                  <a:bodyPr/>
                  <a:lstStyle/>
                  <a:p>
                    <a:fld id="{CCD92EFC-784A-42D1-8A28-0A9C99E0240F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478226191116256E-2"/>
                  <c:y val="3.7674604698802822E-2"/>
                </c:manualLayout>
              </c:layout>
              <c:tx>
                <c:rich>
                  <a:bodyPr/>
                  <a:lstStyle/>
                  <a:p>
                    <a:fld id="{0FD8698E-1F72-4EDF-BBAD-E4BDAFD9BBB1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6379823422141949E-2"/>
                  <c:y val="-4.878048780487805E-2"/>
                </c:manualLayout>
              </c:layout>
              <c:tx>
                <c:rich>
                  <a:bodyPr/>
                  <a:lstStyle/>
                  <a:p>
                    <a:fld id="{9E53A3E7-180A-4EB9-9FBE-AA63921504C0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6983186185118077E-2"/>
                  <c:y val="4.878048780487805E-2"/>
                </c:manualLayout>
              </c:layout>
              <c:tx>
                <c:rich>
                  <a:bodyPr/>
                  <a:lstStyle/>
                  <a:p>
                    <a:fld id="{51EE1119-52BD-4EFF-B2F5-FEC54DDB634D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3850973772776983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кв. 2023</c:v>
                </c:pt>
                <c:pt idx="1">
                  <c:v>II кв. 2023</c:v>
                </c:pt>
                <c:pt idx="2">
                  <c:v>III кв. 2023</c:v>
                </c:pt>
                <c:pt idx="3">
                  <c:v>IV кв. 2023</c:v>
                </c:pt>
                <c:pt idx="4">
                  <c:v>июн.24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060912"/>
        <c:axId val="-1978069616"/>
      </c:lineChart>
      <c:catAx>
        <c:axId val="-1978060912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9616"/>
        <c:crosses val="autoZero"/>
        <c:auto val="1"/>
        <c:lblAlgn val="ctr"/>
        <c:lblOffset val="100"/>
        <c:tickMarkSkip val="1"/>
        <c:noMultiLvlLbl val="0"/>
      </c:catAx>
      <c:valAx>
        <c:axId val="-1978069616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</a:t>
            </a:r>
            <a:endParaRPr lang="ru-RU" b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386111030270984E-2"/>
                  <c:y val="-4.3027975161641377E-2"/>
                </c:manualLayout>
              </c:layout>
              <c:tx>
                <c:rich>
                  <a:bodyPr/>
                  <a:lstStyle/>
                  <a:p>
                    <a:fld id="{CCD92EFC-784A-42D1-8A28-0A9C99E0240F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6213801366433832E-2"/>
                  <c:y val="2.9544523397989738E-2"/>
                </c:manualLayout>
              </c:layout>
              <c:tx>
                <c:rich>
                  <a:bodyPr/>
                  <a:lstStyle/>
                  <a:p>
                    <a:fld id="{0FD8698E-1F72-4EDF-BBAD-E4BDAFD9BBB1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3850973772777038E-2"/>
                  <c:y val="3.6585365853658534E-2"/>
                </c:manualLayout>
              </c:layout>
              <c:tx>
                <c:rich>
                  <a:bodyPr/>
                  <a:lstStyle/>
                  <a:p>
                    <a:fld id="{9E53A3E7-180A-4EB9-9FBE-AA63921504C0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758654894809467E-2"/>
                  <c:y val="3.6585365853658534E-2"/>
                </c:manualLayout>
              </c:layout>
              <c:tx>
                <c:rich>
                  <a:bodyPr/>
                  <a:lstStyle/>
                  <a:p>
                    <a:fld id="{51EE1119-52BD-4EFF-B2F5-FEC54DDB634D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0718761360435771E-2"/>
                  <c:y val="4.06504065040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кв. 2023</c:v>
                </c:pt>
                <c:pt idx="1">
                  <c:v>II кв. 2023</c:v>
                </c:pt>
                <c:pt idx="2">
                  <c:v>III кв. 2023</c:v>
                </c:pt>
                <c:pt idx="3">
                  <c:v>IV кв. 2023</c:v>
                </c:pt>
                <c:pt idx="4">
                  <c:v>июн.24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071248"/>
        <c:axId val="-1978065808"/>
      </c:lineChart>
      <c:catAx>
        <c:axId val="-197807124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5808"/>
        <c:crossesAt val="0"/>
        <c:auto val="1"/>
        <c:lblAlgn val="ctr"/>
        <c:lblOffset val="100"/>
        <c:tickMarkSkip val="1"/>
        <c:noMultiLvlLbl val="0"/>
      </c:catAx>
      <c:valAx>
        <c:axId val="-1978065808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7124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endParaRPr lang="ru-RU" b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126877292742471E-2"/>
          <c:y val="0.1830996735164202"/>
          <c:w val="0.86641878617150414"/>
          <c:h val="0.7178151206708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121686205588587E-2"/>
                  <c:y val="4.2337878496895208E-2"/>
                </c:manualLayout>
              </c:layout>
              <c:tx>
                <c:rich>
                  <a:bodyPr/>
                  <a:lstStyle/>
                  <a:p>
                    <a:fld id="{CCD92EFC-784A-42D1-8A28-0A9C99E0240F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6213801366433832E-2"/>
                  <c:y val="4.1739645349209396E-2"/>
                </c:manualLayout>
              </c:layout>
              <c:tx>
                <c:rich>
                  <a:bodyPr/>
                  <a:lstStyle/>
                  <a:p>
                    <a:fld id="{0FD8698E-1F72-4EDF-BBAD-E4BDAFD9BBB1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58654894809467E-2"/>
                  <c:y val="4.065040650406504E-2"/>
                </c:manualLayout>
              </c:layout>
              <c:tx>
                <c:rich>
                  <a:bodyPr/>
                  <a:lstStyle/>
                  <a:p>
                    <a:fld id="{9E53A3E7-180A-4EB9-9FBE-AA63921504C0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758654894809467E-2"/>
                  <c:y val="4.065040650406504E-2"/>
                </c:manualLayout>
              </c:layout>
              <c:tx>
                <c:rich>
                  <a:bodyPr/>
                  <a:lstStyle/>
                  <a:p>
                    <a:fld id="{51EE1119-52BD-4EFF-B2F5-FEC54DDB634D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7586548948094552E-2"/>
                  <c:y val="4.06504065040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кв. 2023</c:v>
                </c:pt>
                <c:pt idx="1">
                  <c:v>II кв. 2023</c:v>
                </c:pt>
                <c:pt idx="2">
                  <c:v>III кв. 2023</c:v>
                </c:pt>
                <c:pt idx="3">
                  <c:v>IV кв. 2023</c:v>
                </c:pt>
                <c:pt idx="4">
                  <c:v>фев.24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057648"/>
        <c:axId val="-1978068528"/>
      </c:lineChart>
      <c:catAx>
        <c:axId val="-197805764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8528"/>
        <c:crosses val="autoZero"/>
        <c:auto val="1"/>
        <c:lblAlgn val="ctr"/>
        <c:lblOffset val="100"/>
        <c:tickMarkSkip val="1"/>
        <c:noMultiLvlLbl val="0"/>
      </c:catAx>
      <c:valAx>
        <c:axId val="-1978068528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5764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Костромская область</a:t>
            </a:r>
            <a:endParaRPr lang="ru-RU" b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Костромская область</c:v>
                </c:pt>
              </c:strCache>
            </c:strRef>
          </c:tx>
          <c:spPr>
            <a:ln w="698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857261380906128E-2"/>
                  <c:y val="-4.302797516164153E-2"/>
                </c:manualLayout>
              </c:layout>
              <c:tx>
                <c:rich>
                  <a:bodyPr/>
                  <a:lstStyle/>
                  <a:p>
                    <a:fld id="{CCD92EFC-784A-42D1-8A28-0A9C99E0240F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6213801366433832E-2"/>
                  <c:y val="-3.9561167658920683E-2"/>
                </c:manualLayout>
              </c:layout>
              <c:tx>
                <c:rich>
                  <a:bodyPr/>
                  <a:lstStyle/>
                  <a:p>
                    <a:fld id="{0FD8698E-1F72-4EDF-BBAD-E4BDAFD9BBB1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58654894809467E-2"/>
                  <c:y val="-4.065040650406504E-2"/>
                </c:manualLayout>
              </c:layout>
              <c:tx>
                <c:rich>
                  <a:bodyPr/>
                  <a:lstStyle/>
                  <a:p>
                    <a:fld id="{9E53A3E7-180A-4EB9-9FBE-AA63921504C0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758654894809467E-2"/>
                  <c:y val="-4.065040650406504E-2"/>
                </c:manualLayout>
              </c:layout>
              <c:tx>
                <c:rich>
                  <a:bodyPr/>
                  <a:lstStyle/>
                  <a:p>
                    <a:fld id="{51EE1119-52BD-4EFF-B2F5-FEC54DDB634D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0718761360435771E-2"/>
                  <c:y val="-3.6585365853658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кв. 2023</c:v>
                </c:pt>
                <c:pt idx="1">
                  <c:v>II кв. 2023</c:v>
                </c:pt>
                <c:pt idx="2">
                  <c:v>III кв. 2023</c:v>
                </c:pt>
                <c:pt idx="3">
                  <c:v>IV кв. 2023</c:v>
                </c:pt>
                <c:pt idx="4">
                  <c:v>фев.24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063632"/>
        <c:axId val="-1978070704"/>
      </c:lineChart>
      <c:catAx>
        <c:axId val="-1978063632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70704"/>
        <c:crosses val="autoZero"/>
        <c:auto val="1"/>
        <c:lblAlgn val="ctr"/>
        <c:lblOffset val="100"/>
        <c:tickMarkSkip val="1"/>
        <c:noMultiLvlLbl val="0"/>
      </c:catAx>
      <c:valAx>
        <c:axId val="-197807070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978063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-1795943536"/>
        <c:axId val="-1795937008"/>
      </c:barChart>
      <c:catAx>
        <c:axId val="-179594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95937008"/>
        <c:crosses val="autoZero"/>
        <c:auto val="1"/>
        <c:lblAlgn val="ctr"/>
        <c:lblOffset val="100"/>
        <c:noMultiLvlLbl val="0"/>
      </c:catAx>
      <c:valAx>
        <c:axId val="-1795937008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4353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126049326478819"/>
          <c:y val="0.81407858990886661"/>
          <c:w val="0.70038307195071692"/>
          <c:h val="0.1620799550486781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июн.24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78059824"/>
        <c:axId val="-1978063088"/>
      </c:barChart>
      <c:catAx>
        <c:axId val="-197805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78063088"/>
        <c:crosses val="autoZero"/>
        <c:auto val="1"/>
        <c:lblAlgn val="ctr"/>
        <c:lblOffset val="100"/>
        <c:noMultiLvlLbl val="0"/>
      </c:catAx>
      <c:valAx>
        <c:axId val="-19780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7805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210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182816150098161E-3"/>
                  <c:y val="0.10711393264884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43035703121767"/>
                      <c:h val="9.194827016244412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1 кв.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</c:v>
                </c:pt>
                <c:pt idx="1">
                  <c:v>854</c:v>
                </c:pt>
                <c:pt idx="2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27"/>
        <c:axId val="-1795936464"/>
        <c:axId val="-1795945168"/>
      </c:barChart>
      <c:catAx>
        <c:axId val="-179593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95945168"/>
        <c:crosses val="autoZero"/>
        <c:auto val="1"/>
        <c:lblAlgn val="ctr"/>
        <c:lblOffset val="100"/>
        <c:noMultiLvlLbl val="0"/>
      </c:catAx>
      <c:valAx>
        <c:axId val="-179594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95936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2-4A7D-AACD-7FAA80097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Ответы на 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2-4A7D-AACD-7FAA8009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axId val="-1795942992"/>
        <c:axId val="-1795948432"/>
      </c:barChart>
      <c:catAx>
        <c:axId val="-179594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95948432"/>
        <c:crosses val="autoZero"/>
        <c:auto val="1"/>
        <c:lblAlgn val="ctr"/>
        <c:lblOffset val="100"/>
        <c:noMultiLvlLbl val="0"/>
      </c:catAx>
      <c:valAx>
        <c:axId val="-179594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9594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mmm\-yy">
                  <c:v>45444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51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mmm\-yy">
                  <c:v>45444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44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95947888"/>
        <c:axId val="-1795935920"/>
        <c:axId val="0"/>
      </c:bar3DChart>
      <c:catAx>
        <c:axId val="-17959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95935920"/>
        <c:crosses val="autoZero"/>
        <c:auto val="1"/>
        <c:lblAlgn val="ctr"/>
        <c:lblOffset val="100"/>
        <c:noMultiLvlLbl val="0"/>
      </c:catAx>
      <c:valAx>
        <c:axId val="-179593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9594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09506556566806"/>
          <c:y val="0.44355954771484912"/>
          <c:w val="0.25414683979890851"/>
          <c:h val="0.14223542419053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c:rich>
      </c:tx>
      <c:layout>
        <c:manualLayout>
          <c:xMode val="edge"/>
          <c:yMode val="edge"/>
          <c:x val="0.19241452908945583"/>
          <c:y val="2.87155635810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mmm\-yy">
                  <c:v>45444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51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mmm\-yy">
                  <c:v>45444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44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95938640"/>
        <c:axId val="-1795945712"/>
        <c:axId val="0"/>
      </c:bar3DChart>
      <c:catAx>
        <c:axId val="-17959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95945712"/>
        <c:crosses val="autoZero"/>
        <c:auto val="1"/>
        <c:lblAlgn val="ctr"/>
        <c:lblOffset val="100"/>
        <c:noMultiLvlLbl val="0"/>
      </c:catAx>
      <c:valAx>
        <c:axId val="-179594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9593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795935376"/>
        <c:axId val="-1795933744"/>
      </c:barChart>
      <c:catAx>
        <c:axId val="-179593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95933744"/>
        <c:crosses val="autoZero"/>
        <c:auto val="1"/>
        <c:lblAlgn val="ctr"/>
        <c:lblOffset val="100"/>
        <c:noMultiLvlLbl val="0"/>
      </c:catAx>
      <c:valAx>
        <c:axId val="-1795933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35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июн.24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795934832"/>
        <c:axId val="-1795934288"/>
      </c:barChart>
      <c:catAx>
        <c:axId val="-179593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95934288"/>
        <c:crosses val="autoZero"/>
        <c:auto val="1"/>
        <c:lblAlgn val="ctr"/>
        <c:lblOffset val="100"/>
        <c:noMultiLvlLbl val="0"/>
      </c:catAx>
      <c:valAx>
        <c:axId val="-1795934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95934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504426968316168"/>
          <c:y val="0.75662070423250372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0.20214</cdr:y>
    </cdr:from>
    <cdr:to>
      <cdr:x>0.40087</cdr:x>
      <cdr:y>0.27562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1414" y="1246088"/>
          <a:ext cx="1144688" cy="45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160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0.48046</cdr:x>
      <cdr:y>0.19389</cdr:y>
    </cdr:from>
    <cdr:to>
      <cdr:x>0.60408</cdr:x>
      <cdr:y>0.26212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9937" y="1195231"/>
          <a:ext cx="1139801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163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0.64981</cdr:x>
      <cdr:y>0.23005</cdr:y>
    </cdr:from>
    <cdr:to>
      <cdr:x>0.81237</cdr:x>
      <cdr:y>0.29828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91378" y="1418139"/>
          <a:ext cx="1498836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0.47329</cdr:x>
      <cdr:y>0.15577</cdr:y>
    </cdr:from>
    <cdr:to>
      <cdr:x>0.61386</cdr:x>
      <cdr:y>0.34679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7507" y="757249"/>
          <a:ext cx="798206" cy="928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854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0.24425</cdr:x>
      <cdr:y>0.16287</cdr:y>
    </cdr:from>
    <cdr:to>
      <cdr:x>0.45987</cdr:x>
      <cdr:y>0.79498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386938" y="791729"/>
          <a:ext cx="1224367" cy="307281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0.25853</cdr:x>
      <cdr:y>0.4042</cdr:y>
    </cdr:from>
    <cdr:to>
      <cdr:x>0.4123</cdr:x>
      <cdr:y>0.6219</cdr:y>
    </cdr:to>
    <cdr:sp macro="" textlink="">
      <cdr:nvSpPr>
        <cdr:cNvPr id="6" name="TextBox 1"/>
        <cdr:cNvSpPr txBox="1"/>
      </cdr:nvSpPr>
      <cdr:spPr>
        <a:xfrm xmlns:a="http://schemas.openxmlformats.org/drawingml/2006/main" rot="17693325">
          <a:off x="1375467" y="2057482"/>
          <a:ext cx="1058290" cy="873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5 раз 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0.9228</cdr:x>
      <cdr:y>0.45234</cdr:y>
    </cdr:from>
    <cdr:to>
      <cdr:x>0.97429</cdr:x>
      <cdr:y>0.54765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5346" y="2294844"/>
          <a:ext cx="558273" cy="483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0.70984</cdr:x>
      <cdr:y>0.42707</cdr:y>
    </cdr:from>
    <cdr:to>
      <cdr:x>0.79865</cdr:x>
      <cdr:y>0.52062</cdr:y>
    </cdr:to>
    <cdr:sp macro="" textlink="">
      <cdr:nvSpPr>
        <cdr:cNvPr id="2" name="TextBox 23"/>
        <cdr:cNvSpPr txBox="1"/>
      </cdr:nvSpPr>
      <cdr:spPr>
        <a:xfrm xmlns:a="http://schemas.openxmlformats.org/drawingml/2006/main">
          <a:off x="3116175" y="1545505"/>
          <a:ext cx="3898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0.79663</cdr:x>
      <cdr:y>0.47201</cdr:y>
    </cdr:from>
    <cdr:to>
      <cdr:x>0.88544</cdr:x>
      <cdr:y>0.56556</cdr:y>
    </cdr:to>
    <cdr:sp macro="" textlink="">
      <cdr:nvSpPr>
        <cdr:cNvPr id="3" name="TextBox 23"/>
        <cdr:cNvSpPr txBox="1"/>
      </cdr:nvSpPr>
      <cdr:spPr>
        <a:xfrm xmlns:a="http://schemas.openxmlformats.org/drawingml/2006/main">
          <a:off x="3497175" y="1708134"/>
          <a:ext cx="3898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7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2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73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6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1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18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5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96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9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1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86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0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7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1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итогам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1 квартала 2024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107135" y="6165587"/>
            <a:ext cx="3308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 24 июня 2024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05" y="2419930"/>
            <a:ext cx="2057300" cy="22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74" y="4952941"/>
            <a:ext cx="11357832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8086"/>
            <a:ext cx="12191208" cy="5869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-34585"/>
            <a:ext cx="8400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Информация по результатам межведомственных выездных оценок органов местного самоуправления Московской области в период подготовки к прохождению весеннего половодья и паводка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1" y="188103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507300" y="1125630"/>
          <a:ext cx="11176608" cy="5737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919"/>
                <a:gridCol w="4005346"/>
                <a:gridCol w="2724963"/>
                <a:gridCol w="3640380"/>
              </a:tblGrid>
              <a:tr h="26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проверенных ГТС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выявленных нарушений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0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2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Раменский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Волоколамск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Пушкино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Можайск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Сергиев Посад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Руза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Балашиха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Одинцово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Богородск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Наро-Фоминск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Лотошино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768232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998826"/>
            <a:ext cx="12191208" cy="5859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2398" y="229790"/>
            <a:ext cx="615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надзорной деятельности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10080099"/>
              </p:ext>
            </p:extLst>
          </p:nvPr>
        </p:nvGraphicFramePr>
        <p:xfrm>
          <a:off x="1103445" y="1370446"/>
          <a:ext cx="5678355" cy="486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28558" y="531479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5950" y="3192161"/>
            <a:ext cx="31167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70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8558" y="61528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0952" y="61528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71560" y="3063714"/>
            <a:ext cx="3029888" cy="1746411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68298" y="6152879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кв. 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093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98826"/>
            <a:ext cx="12191208" cy="5859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640" y="1112279"/>
            <a:ext cx="11745928" cy="430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органов местного самоуправления на направленные предостережения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52" y="252308"/>
            <a:ext cx="840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Направление 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предостережений в 2023 году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5630236"/>
              </p:ext>
            </p:extLst>
          </p:nvPr>
        </p:nvGraphicFramePr>
        <p:xfrm>
          <a:off x="770348" y="1489023"/>
          <a:ext cx="10842359" cy="507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46391" y="30849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11670379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121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8838" y="13073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Порядок разработки основной документации, необходимой для эксплуатации ГТС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13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101" y="2281972"/>
            <a:ext cx="2334111" cy="3310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вероятного вреда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гражданской ответственности в случае возникновения ЧС)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 регулярного обследования ГТС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8128" y="1411243"/>
            <a:ext cx="2629694" cy="9898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вероятного вреда = 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3567" y="2981325"/>
            <a:ext cx="2629694" cy="1903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+ выполнение организационно-технических мероприятий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90836" y="3110474"/>
            <a:ext cx="2400487" cy="16538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эксплуатации ГТС</a:t>
            </a:r>
          </a:p>
        </p:txBody>
      </p:sp>
      <p:cxnSp>
        <p:nvCxnSpPr>
          <p:cNvPr id="32" name="Прямая со стрелкой 31"/>
          <p:cNvCxnSpPr>
            <a:stCxn id="3" idx="3"/>
            <a:endCxn id="17" idx="1"/>
          </p:cNvCxnSpPr>
          <p:nvPr/>
        </p:nvCxnSpPr>
        <p:spPr>
          <a:xfrm flipV="1">
            <a:off x="2610212" y="3933298"/>
            <a:ext cx="813355" cy="4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3"/>
            <a:endCxn id="19" idx="1"/>
          </p:cNvCxnSpPr>
          <p:nvPr/>
        </p:nvCxnSpPr>
        <p:spPr>
          <a:xfrm>
            <a:off x="6053261" y="3933298"/>
            <a:ext cx="737575" cy="40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 flipV="1">
            <a:off x="2610212" y="1906171"/>
            <a:ext cx="827916" cy="415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143544" y="3118226"/>
            <a:ext cx="1905279" cy="1637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эксплуатация ГТС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61221" y="3537291"/>
            <a:ext cx="55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90836" y="5141607"/>
            <a:ext cx="2905614" cy="132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организационно-технических мероприятий, поддержание в эксплуатационной надежности ГТС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>
            <a:stCxn id="17" idx="3"/>
            <a:endCxn id="29" idx="1"/>
          </p:cNvCxnSpPr>
          <p:nvPr/>
        </p:nvCxnSpPr>
        <p:spPr>
          <a:xfrm>
            <a:off x="6053261" y="3933298"/>
            <a:ext cx="737575" cy="18724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89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4764"/>
            <a:ext cx="12191208" cy="58832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370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Изменения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законодательства в области безопасности ГТС 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8" y="1774880"/>
            <a:ext cx="3116929" cy="44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56877" y="1470118"/>
            <a:ext cx="6416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Исключена </a:t>
            </a:r>
            <a:r>
              <a:rPr lang="ru-RU" altLang="ru-RU" sz="1800" dirty="0">
                <a:solidFill>
                  <a:srgbClr val="000000"/>
                </a:solidFill>
              </a:rPr>
              <a:t>необходимость получения разрешения на эксплуатацию </a:t>
            </a:r>
            <a:r>
              <a:rPr lang="ru-RU" altLang="ru-RU" sz="1800" dirty="0" smtClean="0">
                <a:solidFill>
                  <a:srgbClr val="000000"/>
                </a:solidFill>
              </a:rPr>
              <a:t>ГТС.</a:t>
            </a:r>
            <a:endParaRPr lang="ru-RU" altLang="ru-RU" sz="1800" dirty="0"/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471079" y="2058976"/>
            <a:ext cx="6494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Наличие утвержденной декларации безопасности ГТС является законным основанием для его эксплуатации.</a:t>
            </a:r>
            <a:endParaRPr lang="ru-RU" altLang="ru-RU" sz="1800" dirty="0"/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516322" y="2827253"/>
            <a:ext cx="6403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Вводится новый вид нормативного правового акта - федеральные нормы и правила в области безопасности ГТС (ФНП</a:t>
            </a:r>
            <a:r>
              <a:rPr lang="ru-RU" altLang="ru-RU" sz="1800" dirty="0" smtClean="0">
                <a:solidFill>
                  <a:srgbClr val="000000"/>
                </a:solidFill>
              </a:rPr>
              <a:t>).</a:t>
            </a:r>
            <a:endParaRPr lang="ru-RU" altLang="ru-RU" sz="1800" dirty="0"/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5516322" y="3776243"/>
            <a:ext cx="617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Вводятся требования к экспертам в этой области (в частности, требование об их аттестации</a:t>
            </a:r>
            <a:r>
              <a:rPr lang="ru-RU" altLang="ru-RU" sz="1800" dirty="0" smtClean="0">
                <a:solidFill>
                  <a:srgbClr val="000000"/>
                </a:solidFill>
              </a:rPr>
              <a:t>).</a:t>
            </a:r>
            <a:endParaRPr lang="ru-RU" altLang="ru-RU" sz="1800" dirty="0"/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5539462" y="4421750"/>
            <a:ext cx="6275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Разграничиваются понятия класса ответственности ГТС, устанавливаемого при проектировании, и класса ГТС, определяемого по результатам декларирования их безопасности.</a:t>
            </a:r>
            <a:endParaRPr lang="ru-RU" altLang="ru-RU" sz="1800" dirty="0"/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5538671" y="5571593"/>
            <a:ext cx="6364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Уточняется понятийный аппарат законодательства о безопасности </a:t>
            </a:r>
            <a:r>
              <a:rPr lang="ru-RU" altLang="ru-RU" sz="1800" dirty="0" smtClean="0">
                <a:solidFill>
                  <a:srgbClr val="000000"/>
                </a:solidFill>
              </a:rPr>
              <a:t>ГТС.</a:t>
            </a:r>
            <a:endParaRPr lang="ru-RU" altLang="ru-RU" sz="1800" dirty="0"/>
          </a:p>
        </p:txBody>
      </p:sp>
      <p:cxnSp>
        <p:nvCxnSpPr>
          <p:cNvPr id="30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412459" y="2936250"/>
            <a:ext cx="14964" cy="3802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416851" y="1509926"/>
            <a:ext cx="2485" cy="1207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972745" y="1886828"/>
            <a:ext cx="2986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2023 года</a:t>
            </a:r>
            <a:endParaRPr lang="ru-RU" altLang="ru-RU" b="1" dirty="0"/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2972745" y="4589835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215" y="960298"/>
            <a:ext cx="11617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29.05.2023 г. № 191-ФЗ  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безопасности гидротехнических сооружений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статью 48</a:t>
            </a:r>
            <a:r>
              <a:rPr lang="ru-RU" sz="1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Градостроительного кодекса Российской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b="1" u="sng" dirty="0"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5556010" y="6182933"/>
            <a:ext cx="636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Исключается необходимость согласования правил эксплуатации ГТС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3729306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Перечень государственных услуг, предоставляемых Центральным управлением в области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8652" y="1368021"/>
            <a:ext cx="5823486" cy="5103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безопасности ГТС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ПП РФ от 20.11.2020 г. № 1892;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РТН от 09.12.2020 г. № 509;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РТН от 12.08.2015 г. № 312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8523" y="1387172"/>
            <a:ext cx="5867092" cy="51416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эксплуатации ГТС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Приказ РТН от 26.11.2020 г. № 462;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РТН от 03.11.2015 № 447.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19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83834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Предоставление государственных услуг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16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53096082"/>
              </p:ext>
            </p:extLst>
          </p:nvPr>
        </p:nvGraphicFramePr>
        <p:xfrm>
          <a:off x="1103445" y="1307931"/>
          <a:ext cx="4835610" cy="343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0501" y="5036769"/>
            <a:ext cx="5646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направляемых заявлений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утверждению деклараций безопасности ГТС возросло более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 10 раз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05691100"/>
              </p:ext>
            </p:extLst>
          </p:nvPr>
        </p:nvGraphicFramePr>
        <p:xfrm>
          <a:off x="7043291" y="3009898"/>
          <a:ext cx="4389940" cy="361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215872" y="1652184"/>
            <a:ext cx="404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в РРГТС внесено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ГТС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в РРГТС внесено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ГТС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3900" y="19433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25326" y="218913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5670" y="351832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09804" y="385321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56458" y="362936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84417" y="3895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3962" y="390052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3812" y="448078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3834" y="245888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9701" y="328711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67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вероятного вреда при аварии на ГТС разработан не в соответствии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0211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Основные ошибки при разработке </a:t>
            </a:r>
            <a:r>
              <a:rPr lang="ru-RU" altLang="ru-RU" sz="2300" b="1" dirty="0">
                <a:latin typeface="Times New Roman" panose="02020603050405020304" pitchFamily="18" charset="0"/>
              </a:rPr>
              <a:t>и </a:t>
            </a:r>
            <a:r>
              <a:rPr lang="ru-RU" altLang="ru-RU" sz="2300" b="1" dirty="0" smtClean="0">
                <a:latin typeface="Times New Roman" panose="02020603050405020304" pitchFamily="18" charset="0"/>
              </a:rPr>
              <a:t>подаче на утверждение </a:t>
            </a:r>
            <a:br>
              <a:rPr lang="ru-RU" altLang="ru-RU" sz="2300" b="1" dirty="0" smtClean="0">
                <a:latin typeface="Times New Roman" panose="02020603050405020304" pitchFamily="18" charset="0"/>
              </a:rPr>
            </a:br>
            <a:r>
              <a:rPr lang="ru-RU" altLang="ru-RU" sz="2300" b="1" dirty="0" smtClean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7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на согласование правил эксплуатации ГТС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правил эксплуатации ГТС не соответствует утвержденной форме;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характеристике и составе ГТС не соответствуют декларации безопасности ГТС;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характеристиках и составе водного объекта не соответствует декларации ГТС.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</a:t>
            </a:r>
            <a:r>
              <a:rPr lang="ru-RU" altLang="ru-RU" sz="2300" b="1" dirty="0" smtClean="0">
                <a:latin typeface="Times New Roman" panose="02020603050405020304" pitchFamily="18" charset="0"/>
              </a:rPr>
              <a:t>согласование  </a:t>
            </a:r>
            <a:r>
              <a:rPr lang="ru-RU" altLang="ru-RU" sz="2300" b="1" dirty="0">
                <a:latin typeface="Times New Roman" panose="02020603050405020304" pitchFamily="18" charset="0"/>
              </a:rPr>
              <a:t/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 smtClean="0">
                <a:latin typeface="Times New Roman" panose="02020603050405020304" pitchFamily="18" charset="0"/>
              </a:rPr>
              <a:t>Правил эксплуатации ГТС</a:t>
            </a:r>
            <a:endParaRPr lang="ru-RU" altLang="ru-RU" sz="23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8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0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9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80" y="1732605"/>
            <a:ext cx="5851026" cy="4306246"/>
          </a:xfrm>
          <a:prstGeom prst="rect">
            <a:avLst/>
          </a:prstGeom>
        </p:spPr>
      </p:pic>
      <p:pic>
        <p:nvPicPr>
          <p:cNvPr id="1026" name="Picture 2" descr="Улправда - В Ульяновской области ставят на учёт бесхозные гидротехнические  сооруж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732603"/>
            <a:ext cx="5741661" cy="43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122)</a:t>
            </a:r>
            <a:endParaRPr lang="ru-RU" sz="20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1411)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74)</a:t>
            </a:r>
            <a:endParaRPr lang="ru-RU" sz="20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45)</a:t>
            </a:r>
            <a:endParaRPr lang="ru-RU" sz="20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 smtClean="0"/>
              <a:t>(69)</a:t>
            </a:r>
            <a:endParaRPr lang="ru-RU" sz="20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56)</a:t>
            </a:r>
            <a:endParaRPr lang="ru-RU" sz="2000" dirty="0"/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908" y="6249226"/>
            <a:ext cx="2449449" cy="4576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</a:t>
            </a:r>
            <a:r>
              <a:rPr lang="ru-RU" sz="2000" dirty="0" smtClean="0"/>
              <a:t>1779</a:t>
            </a:r>
            <a:endParaRPr lang="ru-RU" sz="2000" dirty="0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60037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75041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48716802"/>
              </p:ext>
            </p:extLst>
          </p:nvPr>
        </p:nvGraphicFramePr>
        <p:xfrm>
          <a:off x="104908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56030882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44910111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108471063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734499933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960268344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5667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Динамика изменения бесхозяйных ГТС за последний год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21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67897541"/>
              </p:ext>
            </p:extLst>
          </p:nvPr>
        </p:nvGraphicFramePr>
        <p:xfrm>
          <a:off x="26449" y="966552"/>
          <a:ext cx="4155345" cy="294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64642474"/>
              </p:ext>
            </p:extLst>
          </p:nvPr>
        </p:nvGraphicFramePr>
        <p:xfrm>
          <a:off x="4143614" y="1017768"/>
          <a:ext cx="3993743" cy="283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85296320"/>
              </p:ext>
            </p:extLst>
          </p:nvPr>
        </p:nvGraphicFramePr>
        <p:xfrm>
          <a:off x="8137357" y="1056116"/>
          <a:ext cx="4054644" cy="275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385296347"/>
              </p:ext>
            </p:extLst>
          </p:nvPr>
        </p:nvGraphicFramePr>
        <p:xfrm>
          <a:off x="127153" y="3850111"/>
          <a:ext cx="4054642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296557560"/>
              </p:ext>
            </p:extLst>
          </p:nvPr>
        </p:nvGraphicFramePr>
        <p:xfrm>
          <a:off x="4143615" y="3859968"/>
          <a:ext cx="4067056" cy="299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554051340"/>
              </p:ext>
            </p:extLst>
          </p:nvPr>
        </p:nvGraphicFramePr>
        <p:xfrm>
          <a:off x="8273193" y="3859969"/>
          <a:ext cx="3918807" cy="299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402266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6466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22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49171990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04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23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87"/>
            <a:ext cx="12191999" cy="5916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8640" y="22503"/>
            <a:ext cx="741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«Типовое облачное решение по автоматизации контрольной (надзорной) деятельности»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3280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24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62523" y="941169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83251" y="290484"/>
            <a:ext cx="780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нарушений обязательных требований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44845" y="1637917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61511" y="3519429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63908" y="1633513"/>
            <a:ext cx="361950" cy="60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5882" y="3508012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363" y="1313343"/>
            <a:ext cx="6135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 трем или более критериям безопасности гидротехнического сооружения предельных значений количественных показателей состояния гидротехнического сооружения, соответствующих допустимому уровню риска аварии гидротехнического сооружения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6362" y="2969047"/>
            <a:ext cx="6135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ревышения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более 30 дней подряд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подпорного уровня, установленного проектной документацией, на величину более тридцати процентов расстояния между нормальным подпорным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форсированным подпорным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в водохранилищах образованными гидротехническими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ооружениями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данных из открытых источников)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491" r="2360" b="1413"/>
          <a:stretch/>
        </p:blipFill>
        <p:spPr>
          <a:xfrm>
            <a:off x="466725" y="1265016"/>
            <a:ext cx="3686175" cy="54016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7124" y="4907815"/>
            <a:ext cx="6135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Выявление </a:t>
            </a:r>
            <a:r>
              <a:rPr lang="ru-RU" sz="1600" dirty="0"/>
              <a:t>должностным лицом Ростехнадзора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гидротехнического сооружения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7049" y="5453773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5003764" y="5438473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320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765" y="48217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воздействий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ГТС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25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усилить и организовать дополнительный контроль над подготовкой и проведением работ повышенной опасности (газоопасные, огневые);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локализации (ликвидации) аварийных ситуаций на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телемеханики;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организовывать, при необходимости, дежурства специалистов во внеурочное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363340" y="1405182"/>
            <a:ext cx="3814891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Разработка,</a:t>
            </a:r>
          </a:p>
          <a:p>
            <a:pPr algn="ctr"/>
            <a:r>
              <a:rPr lang="ru-RU" sz="2400" dirty="0" smtClean="0"/>
              <a:t> утверждение декларации безопасности и внесение </a:t>
            </a:r>
            <a:r>
              <a:rPr lang="ru-RU" sz="2400" dirty="0"/>
              <a:t>ГТС в Российский регистр гидротехнических </a:t>
            </a:r>
            <a:r>
              <a:rPr lang="ru-RU" sz="2400" dirty="0" smtClean="0"/>
              <a:t>сооружений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4679916" y="1405182"/>
            <a:ext cx="2712094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Обнаружение, регистрация, уменьшение числа бесхозяйных гидротехнических сооружений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506" y="4071441"/>
            <a:ext cx="644557" cy="974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910" y="4071441"/>
            <a:ext cx="644557" cy="9746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443" y="4071441"/>
            <a:ext cx="644557" cy="974695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7893696" y="1382708"/>
            <a:ext cx="3822053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Наличие обученного и аттестованного персонала, разработка и согласование правил эксплуатации гидротехнических сооружений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1103445" y="5036882"/>
            <a:ext cx="995362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/>
              <a:t>Разработка и реализация субъектами федераций региональной программы в соответствии с положениями статьи 5  </a:t>
            </a:r>
            <a:endParaRPr lang="ru-RU" sz="2400" dirty="0" smtClean="0"/>
          </a:p>
          <a:p>
            <a:pPr algn="ctr"/>
            <a:r>
              <a:rPr lang="ru-RU" sz="2400" dirty="0" smtClean="0"/>
              <a:t>Федерального закона «О </a:t>
            </a:r>
            <a:r>
              <a:rPr lang="ru-RU" sz="2400" dirty="0"/>
              <a:t>безопасности гидротехнических сооружений» </a:t>
            </a:r>
            <a:endParaRPr lang="ru-RU" sz="2400" dirty="0" smtClean="0"/>
          </a:p>
          <a:p>
            <a:pPr algn="ctr"/>
            <a:r>
              <a:rPr lang="ru-RU" sz="2400" dirty="0" smtClean="0"/>
              <a:t>от </a:t>
            </a:r>
            <a:r>
              <a:rPr lang="ru-RU" sz="2400" dirty="0"/>
              <a:t>21.07.1997 № </a:t>
            </a:r>
            <a:r>
              <a:rPr lang="ru-RU" sz="2400" dirty="0" smtClean="0"/>
              <a:t>117-ФЗ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3730196" y="7047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Реализация региональных программ поднадзорных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22665253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457422" y="5011231"/>
            <a:ext cx="7450185" cy="4864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2" y="4023852"/>
            <a:ext cx="7450185" cy="7460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8124" y="3029680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71885" y="5972479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5760747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398423" y="5086957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" y="4838546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27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30196" y="7047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245-а «Об утверждении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«Обеспечение безопасности гидротехнических сооружений на 2022-2028 годы 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123" y="299299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 декабря 2022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758-п «Об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права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31 марта 2020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291-П «Об утверждении государственной программы Ярославской области «Охрана окружающей среды в Ярославской области» на 2020 - 2025 годы и признании утратившими силу отдельных постановлений Правительства области»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8125" y="5036007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«Об утверждении региональной программы Тверской области «Обеспечение безопасности гидротехнических сооружений в Тверской области»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639060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2023-2027гг.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47532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2022-2028гг.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54052" y="333423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2022-2024гг.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27593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2022-2025гг.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7223" y="498124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2022-2026гг.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57422" y="5723623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57421" y="5711325"/>
            <a:ext cx="7450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593897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2023-2025гг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1929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Подготовка к весеннему половодью и паводкам 2024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0381" y="1277304"/>
            <a:ext cx="11771235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работоспособность запорных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обследование входной части и отводящего русла водосбросного сооружения на наличие в них бытового и строительного мусора, древесно-кустарниковой растительности и иных предметов, уменьшающих общую пропускную способность;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контактные зоны тела плотины в местах примыкания к бетонным (металлическим) сооружениям на предмет характерных признаков фильтрационных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состояние подъездных дорог и маршрутов к гидротехническому сооружению;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водомерные рейки, с целью контроля уровня воды в водохранилище;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уделить бесхозяйным гидротехническим сооружениям, а также сооружениям находящимся в неудовлетворительном состоянии, рассмотреть возможность формирования материальных резервов для оперативного укрепления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1851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1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итогам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1 квартала 2024 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поднадзорных гидротехнических сооружений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0" y="938931"/>
          <a:ext cx="12192000" cy="6105290"/>
        </p:xfrm>
        <a:graphic>
          <a:graphicData uri="http://schemas.openxmlformats.org/drawingml/2006/table">
            <a:tbl>
              <a:tblPr firstRow="1" firstCol="1" bandRow="1"/>
              <a:tblGrid>
                <a:gridCol w="704455"/>
                <a:gridCol w="2623364"/>
                <a:gridCol w="1552918"/>
                <a:gridCol w="1279225"/>
                <a:gridCol w="1230023"/>
                <a:gridCol w="1269384"/>
                <a:gridCol w="1033271"/>
                <a:gridCol w="131429"/>
                <a:gridCol w="1221469"/>
                <a:gridCol w="1146462"/>
              </a:tblGrid>
              <a:tr h="1209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7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ГТС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1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отраслям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4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120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1020984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69671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внесенных гидротехнических сооружений в РРГТС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/>
                <a:gridCol w="1328952"/>
                <a:gridCol w="1308507"/>
                <a:gridCol w="1061943"/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55 % 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570" y="5765051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2022 годом % не внесенных ГТС в РРГТС понизился на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7 %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-214430" y="912085"/>
          <a:ext cx="7682398" cy="535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46133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771" y="1168427"/>
            <a:ext cx="2812496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14936" y="110172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Проведение проверок постоянного государственного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надзора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1132815"/>
              </p:ext>
            </p:extLst>
          </p:nvPr>
        </p:nvGraphicFramePr>
        <p:xfrm>
          <a:off x="1438275" y="941169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69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886065" y="23011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400" b="1" dirty="0">
                <a:latin typeface="Times New Roman" panose="02020603050405020304" pitchFamily="18" charset="0"/>
              </a:rPr>
              <a:t>I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6507" y="1181775"/>
            <a:ext cx="965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ГТС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8" y="1878937"/>
            <a:ext cx="2155594" cy="3832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73" y="1878937"/>
            <a:ext cx="2164304" cy="3843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26" y="1878936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41" y="1875368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51033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Собственники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0952" y="1859418"/>
            <a:ext cx="2666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 являющихся собственниками и/или эксплуатирующими организациями поднадзорных 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  <a:endParaRPr lang="ru-RU" altLang="ru-RU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2 %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55 %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67477" y="1419403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8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23493155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83397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30 %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967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Основные показатели деятельности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71259"/>
              </p:ext>
            </p:extLst>
          </p:nvPr>
        </p:nvGraphicFramePr>
        <p:xfrm>
          <a:off x="704851" y="1082539"/>
          <a:ext cx="6172201" cy="5726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27"/>
                <a:gridCol w="2434093"/>
                <a:gridCol w="947717"/>
                <a:gridCol w="1011380"/>
                <a:gridCol w="615623"/>
                <a:gridCol w="714561"/>
              </a:tblGrid>
              <a:tr h="491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3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+73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3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80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(снизилось кол. ГТС)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02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+191%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6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+7301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+464%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9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9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06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+100%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4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-4660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14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-3835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7910584" y="2506788"/>
            <a:ext cx="3517438" cy="21117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/>
          <p:cNvSpPr/>
          <p:nvPr/>
        </p:nvSpPr>
        <p:spPr>
          <a:xfrm>
            <a:off x="7883962" y="2486617"/>
            <a:ext cx="3570682" cy="200415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мероприятия:</a:t>
            </a:r>
          </a:p>
          <a:p>
            <a:pPr algn="ctr"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9481</TotalTime>
  <Words>1950</Words>
  <Application>Microsoft Office PowerPoint</Application>
  <PresentationFormat>Широкоэкранный</PresentationFormat>
  <Paragraphs>727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Microsoft JhengHei Light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User</cp:lastModifiedBy>
  <cp:revision>338</cp:revision>
  <cp:lastPrinted>2024-02-06T13:38:30Z</cp:lastPrinted>
  <dcterms:created xsi:type="dcterms:W3CDTF">2018-12-06T15:25:48Z</dcterms:created>
  <dcterms:modified xsi:type="dcterms:W3CDTF">2024-06-10T08:52:02Z</dcterms:modified>
</cp:coreProperties>
</file>